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601200" cy="12801600" type="A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5" d="100"/>
          <a:sy n="55" d="100"/>
        </p:scale>
        <p:origin x="3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99038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09847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6509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05569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02208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44187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98981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374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83503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3886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89602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8AE13-DF47-4587-B5CB-16A5E242DE2F}" type="datetimeFigureOut">
              <a:rPr lang="it-CH" smtClean="0"/>
              <a:t>01.03.2023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05963-5407-47B1-AA09-294AED85903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29369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177"/>
          <p:cNvSpPr/>
          <p:nvPr/>
        </p:nvSpPr>
        <p:spPr>
          <a:xfrm>
            <a:off x="0" y="0"/>
            <a:ext cx="9601200" cy="2718816"/>
          </a:xfrm>
          <a:custGeom>
            <a:avLst/>
            <a:gdLst/>
            <a:ahLst/>
            <a:cxnLst/>
            <a:rect l="0" t="0" r="0" b="0"/>
            <a:pathLst>
              <a:path w="5328006" h="1288796">
                <a:moveTo>
                  <a:pt x="0" y="0"/>
                </a:moveTo>
                <a:lnTo>
                  <a:pt x="5328006" y="0"/>
                </a:lnTo>
                <a:lnTo>
                  <a:pt x="5328006" y="1288796"/>
                </a:lnTo>
                <a:lnTo>
                  <a:pt x="0" y="1288796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1693C6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it-CH" sz="3108" dirty="0"/>
          </a:p>
        </p:txBody>
      </p:sp>
      <p:sp>
        <p:nvSpPr>
          <p:cNvPr id="5" name="Rectangle 7"/>
          <p:cNvSpPr/>
          <p:nvPr/>
        </p:nvSpPr>
        <p:spPr>
          <a:xfrm>
            <a:off x="-1" y="267872"/>
            <a:ext cx="9601201" cy="54570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ctr">
              <a:lnSpc>
                <a:spcPct val="107000"/>
              </a:lnSpc>
              <a:spcAft>
                <a:spcPts val="1034"/>
              </a:spcAft>
            </a:pPr>
            <a:endParaRPr lang="it-CH" sz="1809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" y="540726"/>
            <a:ext cx="9601198" cy="162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34"/>
              </a:spcAft>
            </a:pPr>
            <a:r>
              <a:rPr lang="it-CH" sz="4265" b="1" dirty="0" smtClean="0">
                <a:solidFill>
                  <a:srgbClr val="FFFEF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INFORMAZIONE PER L’UTENZA</a:t>
            </a:r>
          </a:p>
          <a:p>
            <a:pPr algn="ctr">
              <a:lnSpc>
                <a:spcPct val="107000"/>
              </a:lnSpc>
              <a:spcAft>
                <a:spcPts val="1034"/>
              </a:spcAft>
            </a:pPr>
            <a:r>
              <a:rPr lang="it-CH" sz="4265" b="1" dirty="0" smtClean="0">
                <a:solidFill>
                  <a:srgbClr val="FFFEF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CHIUSURA STRAORDINARIA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36264" y="11653503"/>
            <a:ext cx="7013044" cy="871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59495" rIns="0" bIns="59495">
            <a:spAutoFit/>
          </a:bodyPr>
          <a:lstStyle>
            <a:lvl1pPr eaLnBrk="0" hangingPunct="0">
              <a:buChar char="£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ct val="30000"/>
              </a:spcAft>
              <a:buFont typeface="Wingdings 2" panose="05020102010507070707" pitchFamily="18" charset="2"/>
              <a:buChar char="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30000"/>
              </a:spcAft>
              <a:buFont typeface="Webdings" panose="05030102010509060703" pitchFamily="18" charset="2"/>
              <a:buChar char="=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30000"/>
              </a:spcAft>
              <a:buFont typeface="Symbol" panose="05050102010706020507" pitchFamily="18" charset="2"/>
              <a:buChar char="·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30000"/>
              </a:spcAft>
              <a:buFont typeface="Symbol" panose="05050102010706020507" pitchFamily="18" charset="2"/>
              <a:buChar char="·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anose="05050102010706020507" pitchFamily="18" charset="2"/>
              <a:buChar char="·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anose="05050102010706020507" pitchFamily="18" charset="2"/>
              <a:buChar char="·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anose="05050102010706020507" pitchFamily="18" charset="2"/>
              <a:buChar char="·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Clr>
                <a:srgbClr val="CC3300"/>
              </a:buClr>
              <a:buFont typeface="Symbol" panose="05050102010706020507" pitchFamily="18" charset="2"/>
              <a:buChar char="·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it-CH" altLang="it-CH" sz="1809" b="1" dirty="0">
                <a:latin typeface="Gill Sans Light" panose="020B0402020204020204" pitchFamily="34" charset="0"/>
              </a:rPr>
              <a:t>Repubblica e Cantone Ticino</a:t>
            </a:r>
          </a:p>
          <a:p>
            <a:pPr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it-CH" altLang="it-CH" sz="1809" dirty="0" smtClean="0">
                <a:latin typeface="Gill Sans Light" panose="020B0402020204020204" pitchFamily="34" charset="0"/>
              </a:rPr>
              <a:t>Dipartimento delle istituzioni </a:t>
            </a:r>
            <a:endParaRPr lang="it-CH" altLang="it-CH" sz="1809" dirty="0">
              <a:latin typeface="Gill Sans Light" panose="020B0402020204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it-CH" altLang="it-CH" sz="1809" dirty="0" smtClean="0">
                <a:latin typeface="Gill Sans Light" panose="020B0402020204020204" pitchFamily="34" charset="0"/>
              </a:rPr>
              <a:t>Sezione dei registri – Ufficio del registro fondiario del Distretto di Bellinzona</a:t>
            </a:r>
            <a:endParaRPr lang="it-IT" altLang="it-CH" sz="1809" dirty="0">
              <a:latin typeface="Gill Sans Condensed" panose="020B0506020204020204" pitchFamily="34" charset="0"/>
            </a:endParaRPr>
          </a:p>
        </p:txBody>
      </p:sp>
      <p:cxnSp>
        <p:nvCxnSpPr>
          <p:cNvPr id="11" name="Connettore diritto 10"/>
          <p:cNvCxnSpPr/>
          <p:nvPr/>
        </p:nvCxnSpPr>
        <p:spPr>
          <a:xfrm>
            <a:off x="369277" y="11528310"/>
            <a:ext cx="88626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636264" y="3235569"/>
            <a:ext cx="8595658" cy="8284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Si informa l’utenza che </a:t>
            </a:r>
            <a:r>
              <a:rPr lang="it-CH" sz="2000" b="1" dirty="0">
                <a:latin typeface="Arial" panose="020B0604020202020204" pitchFamily="34" charset="0"/>
                <a:cs typeface="Arial" panose="020B0604020202020204" pitchFamily="34" charset="0"/>
              </a:rPr>
              <a:t>a seguito del trasloco</a:t>
            </a: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, per motivi organizzativi, </a:t>
            </a:r>
            <a:endParaRPr lang="it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CH" sz="2000" b="1" dirty="0">
                <a:latin typeface="Arial" panose="020B0604020202020204" pitchFamily="34" charset="0"/>
                <a:cs typeface="Arial" panose="020B0604020202020204" pitchFamily="34" charset="0"/>
              </a:rPr>
              <a:t>seguenti servizi</a:t>
            </a: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 dell’Ufficio del registro fondiario di Bellinzona resteranno </a:t>
            </a:r>
          </a:p>
          <a:p>
            <a:pPr algn="ctr"/>
            <a:r>
              <a:rPr lang="it-CH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chiusi dal 20 al 22 marzo 2023</a:t>
            </a: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CH" sz="2000" b="1" dirty="0">
                <a:latin typeface="Arial" panose="020B0604020202020204" pitchFamily="34" charset="0"/>
                <a:cs typeface="Arial" panose="020B0604020202020204" pitchFamily="34" charset="0"/>
              </a:rPr>
              <a:t>sportello e servizio telefonico, rilascio estratti e documenti</a:t>
            </a:r>
            <a:r>
              <a:rPr lang="it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it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Le richieste di iscrizione verranno regolarmente iscritte a libro giornale</a:t>
            </a:r>
            <a:r>
              <a:rPr lang="it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L’Ufficio del registro fondiario del Distretto di Bellinzona </a:t>
            </a:r>
            <a:r>
              <a:rPr lang="it-CH" sz="2000" b="1" dirty="0">
                <a:latin typeface="Arial" panose="020B0604020202020204" pitchFamily="34" charset="0"/>
                <a:cs typeface="Arial" panose="020B0604020202020204" pitchFamily="34" charset="0"/>
              </a:rPr>
              <a:t>riaprirà il 23 marzo 2023 </a:t>
            </a: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nella </a:t>
            </a:r>
            <a:r>
              <a:rPr lang="it-CH" sz="2000" b="1" dirty="0">
                <a:latin typeface="Arial" panose="020B0604020202020204" pitchFamily="34" charset="0"/>
                <a:cs typeface="Arial" panose="020B0604020202020204" pitchFamily="34" charset="0"/>
              </a:rPr>
              <a:t>nuova sede</a:t>
            </a: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CH" sz="20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CH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Giubiasco</a:t>
            </a: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, in Via Bellinzona 31 (Stabile La Bolla, 1° piano</a:t>
            </a:r>
            <a:r>
              <a:rPr lang="it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it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corrispondenza e le varie richieste dovranno </a:t>
            </a: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essere </a:t>
            </a:r>
            <a:r>
              <a:rPr lang="it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inviate </a:t>
            </a: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a partire dal 20 marzo 2023 al seguente </a:t>
            </a:r>
          </a:p>
          <a:p>
            <a:r>
              <a:rPr lang="it-CH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nuovo indirizzo</a:t>
            </a: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it-CH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/>
            <a:r>
              <a:rPr lang="it-CH" sz="2000" b="1" dirty="0">
                <a:latin typeface="Arial" panose="020B0604020202020204" pitchFamily="34" charset="0"/>
                <a:cs typeface="Arial" panose="020B0604020202020204" pitchFamily="34" charset="0"/>
              </a:rPr>
              <a:t>Ufficio del registro fondiario del Distretto di Bellinzona</a:t>
            </a:r>
            <a:endParaRPr lang="it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4513"/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Casella postale 2170</a:t>
            </a:r>
          </a:p>
          <a:p>
            <a:pPr marL="544513"/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6501 Bellinzona</a:t>
            </a:r>
          </a:p>
          <a:p>
            <a:pPr marL="544513"/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tel. +41 (0)91 814 32 60</a:t>
            </a:r>
            <a:b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  <a:t>fax +41 (0)91 814 44 11</a:t>
            </a:r>
            <a:br>
              <a:rPr lang="it-CH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di-rf.bellinzona@ti.ch</a:t>
            </a:r>
            <a:endParaRPr lang="it-CH" sz="32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034"/>
              </a:spcAft>
            </a:pPr>
            <a:r>
              <a:rPr lang="it-CH" sz="3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							</a:t>
            </a:r>
            <a:r>
              <a:rPr lang="it-CH" sz="3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  <a:r>
              <a:rPr lang="it-CH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Ufficio </a:t>
            </a:r>
            <a:r>
              <a:rPr lang="it-CH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del registro fondiario 										   	del Distretto di Bellinzona</a:t>
            </a:r>
          </a:p>
          <a:p>
            <a:pPr>
              <a:spcAft>
                <a:spcPts val="1034"/>
              </a:spcAft>
            </a:pPr>
            <a:r>
              <a:rPr lang="it-CH" sz="3200" b="1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it-CH" sz="3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					</a:t>
            </a:r>
            <a:endParaRPr lang="it-CH" sz="3200" b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3483" b="-7291"/>
          <a:stretch/>
        </p:blipFill>
        <p:spPr>
          <a:xfrm>
            <a:off x="7921064" y="11653503"/>
            <a:ext cx="1310858" cy="65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198</Words>
  <Application>Microsoft Office PowerPoint</Application>
  <PresentationFormat>Formato A3 (297x420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Condensed</vt:lpstr>
      <vt:lpstr>Gill Sans Light</vt:lpstr>
      <vt:lpstr>Tema di Office</vt:lpstr>
      <vt:lpstr>Presentazione standard di PowerPoint</vt:lpstr>
    </vt:vector>
  </TitlesOfParts>
  <Company>Amministrazione Cantonale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Broggini Oliver</dc:creator>
  <cp:lastModifiedBy>Adami Claudia</cp:lastModifiedBy>
  <cp:revision>34</cp:revision>
  <cp:lastPrinted>2023-03-01T13:51:03Z</cp:lastPrinted>
  <dcterms:created xsi:type="dcterms:W3CDTF">2020-03-17T09:31:09Z</dcterms:created>
  <dcterms:modified xsi:type="dcterms:W3CDTF">2023-03-01T13:54:13Z</dcterms:modified>
</cp:coreProperties>
</file>